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62" r:id="rId2"/>
  </p:sldMasterIdLst>
  <p:notesMasterIdLst>
    <p:notesMasterId r:id="rId15"/>
  </p:notesMasterIdLst>
  <p:handoutMasterIdLst>
    <p:handoutMasterId r:id="rId16"/>
  </p:handoutMasterIdLst>
  <p:sldIdLst>
    <p:sldId id="307" r:id="rId3"/>
    <p:sldId id="296" r:id="rId4"/>
    <p:sldId id="310" r:id="rId5"/>
    <p:sldId id="297" r:id="rId6"/>
    <p:sldId id="298" r:id="rId7"/>
    <p:sldId id="299" r:id="rId8"/>
    <p:sldId id="288" r:id="rId9"/>
    <p:sldId id="300" r:id="rId10"/>
    <p:sldId id="304" r:id="rId11"/>
    <p:sldId id="305" r:id="rId12"/>
    <p:sldId id="306" r:id="rId13"/>
    <p:sldId id="309" r:id="rId14"/>
  </p:sldIdLst>
  <p:sldSz cx="9144000" cy="6858000" type="screen4x3"/>
  <p:notesSz cx="6797675" cy="98567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orient="horz" pos="4145">
          <p15:clr>
            <a:srgbClr val="A4A3A4"/>
          </p15:clr>
        </p15:guide>
        <p15:guide id="3" orient="horz" pos="1298">
          <p15:clr>
            <a:srgbClr val="A4A3A4"/>
          </p15:clr>
        </p15:guide>
        <p15:guide id="4" orient="horz" pos="781">
          <p15:clr>
            <a:srgbClr val="A4A3A4"/>
          </p15:clr>
        </p15:guide>
        <p15:guide id="5" orient="horz" pos="572">
          <p15:clr>
            <a:srgbClr val="A4A3A4"/>
          </p15:clr>
        </p15:guide>
        <p15:guide id="6" orient="horz" pos="3164">
          <p15:clr>
            <a:srgbClr val="A4A3A4"/>
          </p15:clr>
        </p15:guide>
        <p15:guide id="7" pos="2933">
          <p15:clr>
            <a:srgbClr val="A4A3A4"/>
          </p15:clr>
        </p15:guide>
        <p15:guide id="8" pos="5547">
          <p15:clr>
            <a:srgbClr val="A4A3A4"/>
          </p15:clr>
        </p15:guide>
        <p15:guide id="9" pos="317">
          <p15:clr>
            <a:srgbClr val="A4A3A4"/>
          </p15:clr>
        </p15:guide>
        <p15:guide id="10" pos="4241">
          <p15:clr>
            <a:srgbClr val="A4A3A4"/>
          </p15:clr>
        </p15:guide>
        <p15:guide id="11" pos="1628">
          <p15:clr>
            <a:srgbClr val="A4A3A4"/>
          </p15:clr>
        </p15:guide>
        <p15:guide id="12" pos="54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858A"/>
    <a:srgbClr val="F5A448"/>
    <a:srgbClr val="FFCC66"/>
    <a:srgbClr val="84B3A0"/>
    <a:srgbClr val="82AAD2"/>
    <a:srgbClr val="B6381E"/>
    <a:srgbClr val="1A4B8F"/>
    <a:srgbClr val="D9D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7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108" y="192"/>
      </p:cViewPr>
      <p:guideLst>
        <p:guide orient="horz" pos="3974"/>
        <p:guide orient="horz" pos="4145"/>
        <p:guide orient="horz" pos="1298"/>
        <p:guide orient="horz" pos="781"/>
        <p:guide orient="horz" pos="572"/>
        <p:guide orient="horz" pos="3164"/>
        <p:guide pos="2933"/>
        <p:guide pos="5547"/>
        <p:guide pos="317"/>
        <p:guide pos="4241"/>
        <p:guide pos="1628"/>
        <p:guide pos="54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de-DE" alt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8" y="0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endParaRPr lang="de-DE" altLang="de-D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63634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de-DE" altLang="de-D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8" y="9363634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fld id="{94ACBB8D-D511-4C31-84FD-A433833F4F9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3286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de-DE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8" y="0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endParaRPr lang="de-DE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39775"/>
            <a:ext cx="4930775" cy="3697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2605"/>
            <a:ext cx="5438140" cy="44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63634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de-DE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8" y="9363634"/>
            <a:ext cx="2944600" cy="4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fld id="{5CF18E87-9D06-4828-863D-6EFF17C2DE3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48035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C5AB5-FC58-4251-BBE7-8BD65CD5603F}" type="slidenum">
              <a:rPr lang="de-DE" altLang="de-DE">
                <a:solidFill>
                  <a:prstClr val="black"/>
                </a:solidFill>
              </a:rPr>
              <a:pPr/>
              <a:t>1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220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3B382-77F3-4881-82D7-B1ECF6BC6421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47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A3A29-944A-4412-8DE7-212F83A65ED2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1290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A3A29-944A-4412-8DE7-212F83A65ED2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5457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6C5AB5-FC58-4251-BBE7-8BD65CD5603F}" type="slidenum">
              <a:rPr lang="de-DE" altLang="de-DE">
                <a:solidFill>
                  <a:prstClr val="black"/>
                </a:solidFill>
              </a:rPr>
              <a:pPr/>
              <a:t>12</a:t>
            </a:fld>
            <a:endParaRPr lang="de-DE" altLang="de-DE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744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84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9875" y="609600"/>
            <a:ext cx="2074863" cy="5867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2113" y="609600"/>
            <a:ext cx="6075362" cy="5867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04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8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769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40430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8463" y="1963738"/>
            <a:ext cx="4071937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963738"/>
            <a:ext cx="4071938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72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8481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75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25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8840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413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9960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80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9875" y="609600"/>
            <a:ext cx="2074863" cy="5867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2113" y="609600"/>
            <a:ext cx="6075362" cy="5867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4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712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8463" y="1963738"/>
            <a:ext cx="4071937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963738"/>
            <a:ext cx="4071938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91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82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10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59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63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668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2" name="Picture 96" descr="337_131060_PPT_Zwischenf_Kopf_neutr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609600"/>
            <a:ext cx="542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8463" y="1963738"/>
            <a:ext cx="8296275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69" name="Rectangle 73"/>
          <p:cNvSpPr>
            <a:spLocks noChangeArrowheads="1"/>
          </p:cNvSpPr>
          <p:nvPr/>
        </p:nvSpPr>
        <p:spPr bwMode="auto">
          <a:xfrm>
            <a:off x="8828088" y="6637338"/>
            <a:ext cx="26193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fld id="{509649CD-AE44-4F2B-AFF3-CE00FAB18BF7}" type="slidenum">
              <a:rPr lang="de-DE" altLang="de-DE" sz="1000" b="1">
                <a:solidFill>
                  <a:schemeClr val="folHlink"/>
                </a:solidFill>
              </a:rPr>
              <a:pPr algn="ctr"/>
              <a:t>‹#›</a:t>
            </a:fld>
            <a:endParaRPr lang="de-DE" altLang="de-DE" sz="1000" b="1">
              <a:solidFill>
                <a:schemeClr val="folHlin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46100" indent="-1841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892175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2573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16113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5pPr>
      <a:lvl6pPr marL="20685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6pPr>
      <a:lvl7pPr marL="25257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7pPr>
      <a:lvl8pPr marL="29829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8pPr>
      <a:lvl9pPr marL="34401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609600"/>
            <a:ext cx="5426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8463" y="1963738"/>
            <a:ext cx="8296275" cy="451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68" name="Text Box 72"/>
          <p:cNvSpPr txBox="1">
            <a:spLocks noChangeArrowheads="1"/>
          </p:cNvSpPr>
          <p:nvPr/>
        </p:nvSpPr>
        <p:spPr bwMode="auto">
          <a:xfrm>
            <a:off x="407988" y="6626225"/>
            <a:ext cx="1049337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de-DE" altLang="de-DE" sz="600">
                <a:solidFill>
                  <a:srgbClr val="000000"/>
                </a:solidFill>
              </a:rPr>
              <a:t>Quelle </a:t>
            </a:r>
            <a:r>
              <a:rPr lang="de-DE" altLang="de-DE" sz="600">
                <a:solidFill>
                  <a:srgbClr val="000000"/>
                </a:solidFill>
                <a:cs typeface="Arial" charset="0"/>
                <a:sym typeface="Wingdings" pitchFamily="2" charset="2"/>
              </a:rPr>
              <a:t> </a:t>
            </a:r>
            <a:r>
              <a:rPr lang="de-DE" altLang="de-DE" sz="600">
                <a:solidFill>
                  <a:srgbClr val="000000"/>
                </a:solidFill>
              </a:rPr>
              <a:t>TT.MM.JJ </a:t>
            </a:r>
            <a:r>
              <a:rPr lang="de-DE" altLang="de-DE" sz="600">
                <a:solidFill>
                  <a:srgbClr val="000000"/>
                </a:solidFill>
                <a:cs typeface="Arial" charset="0"/>
                <a:sym typeface="Wingdings" pitchFamily="2" charset="2"/>
              </a:rPr>
              <a:t></a:t>
            </a:r>
            <a:r>
              <a:rPr lang="de-DE" altLang="de-DE" sz="600">
                <a:solidFill>
                  <a:srgbClr val="000000"/>
                </a:solidFill>
              </a:rPr>
              <a:t> Pfad</a:t>
            </a:r>
          </a:p>
        </p:txBody>
      </p:sp>
      <p:sp>
        <p:nvSpPr>
          <p:cNvPr id="4169" name="Rectangle 73"/>
          <p:cNvSpPr>
            <a:spLocks noChangeArrowheads="1"/>
          </p:cNvSpPr>
          <p:nvPr/>
        </p:nvSpPr>
        <p:spPr bwMode="auto">
          <a:xfrm>
            <a:off x="8828088" y="6637338"/>
            <a:ext cx="26193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fld id="{F167FAEB-1771-4014-BE78-4C5D9FC3881E}" type="slidenum">
              <a:rPr lang="de-DE" altLang="de-DE" sz="1000" b="1">
                <a:solidFill>
                  <a:srgbClr val="4B583E"/>
                </a:solidFill>
              </a:rPr>
              <a:pPr algn="ctr"/>
              <a:t>‹#›</a:t>
            </a:fld>
            <a:endParaRPr lang="de-DE" altLang="de-DE" sz="1000" b="1">
              <a:solidFill>
                <a:srgbClr val="4B583E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2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2"/>
          </a:solidFill>
          <a:latin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46100" indent="-1841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2pPr>
      <a:lvl3pPr marL="892175" indent="-166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2573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4pPr>
      <a:lvl5pPr marL="16113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5pPr>
      <a:lvl6pPr marL="20685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6pPr>
      <a:lvl7pPr marL="25257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7pPr>
      <a:lvl8pPr marL="29829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8pPr>
      <a:lvl9pPr marL="3440113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5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040313" y="2716213"/>
            <a:ext cx="208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Arial" charset="0"/>
              </a:defRPr>
            </a:lvl1pPr>
            <a:lvl2pPr>
              <a:defRPr sz="2000" b="1">
                <a:solidFill>
                  <a:schemeClr val="bg2"/>
                </a:solidFill>
                <a:latin typeface="Arial" charset="0"/>
              </a:defRPr>
            </a:lvl2pPr>
            <a:lvl3pPr>
              <a:defRPr sz="2000" b="1">
                <a:solidFill>
                  <a:schemeClr val="bg2"/>
                </a:solidFill>
                <a:latin typeface="Arial" charset="0"/>
              </a:defRPr>
            </a:lvl3pPr>
            <a:lvl4pPr>
              <a:defRPr sz="2000" b="1">
                <a:solidFill>
                  <a:schemeClr val="bg2"/>
                </a:solidFill>
                <a:latin typeface="Arial" charset="0"/>
              </a:defRPr>
            </a:lvl4pPr>
            <a:lvl5pPr>
              <a:defRPr sz="2000" b="1">
                <a:solidFill>
                  <a:schemeClr val="bg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/>
            <a:r>
              <a:rPr lang="de-DE" altLang="de-DE">
                <a:solidFill>
                  <a:schemeClr val="bg1"/>
                </a:solidFill>
              </a:rPr>
              <a:t>Zwischenfolie für</a:t>
            </a: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4278313" y="3524250"/>
            <a:ext cx="2043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Arial" charset="0"/>
              </a:defRPr>
            </a:lvl1pPr>
            <a:lvl2pPr>
              <a:defRPr sz="2000" b="1">
                <a:solidFill>
                  <a:schemeClr val="bg2"/>
                </a:solidFill>
                <a:latin typeface="Arial" charset="0"/>
              </a:defRPr>
            </a:lvl2pPr>
            <a:lvl3pPr>
              <a:defRPr sz="2000" b="1">
                <a:solidFill>
                  <a:schemeClr val="bg2"/>
                </a:solidFill>
                <a:latin typeface="Arial" charset="0"/>
              </a:defRPr>
            </a:lvl3pPr>
            <a:lvl4pPr>
              <a:defRPr sz="2000" b="1">
                <a:solidFill>
                  <a:schemeClr val="bg2"/>
                </a:solidFill>
                <a:latin typeface="Arial" charset="0"/>
              </a:defRPr>
            </a:lvl4pPr>
            <a:lvl5pPr>
              <a:defRPr sz="2000" b="1">
                <a:solidFill>
                  <a:schemeClr val="bg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ein Unterkapitel</a:t>
            </a:r>
            <a:r>
              <a:rPr lang="de-DE" altLang="de-DE" dirty="0">
                <a:solidFill>
                  <a:schemeClr val="bg1"/>
                </a:solidFill>
                <a:cs typeface="Arial" charset="0"/>
              </a:rPr>
              <a:t>  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1026" name="Picture 2" descr="M:\520\Messen 2014\BrauBeviale\Sonstiges\Fotos\BRAU_2011_46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5"/>
          <a:stretch/>
        </p:blipFill>
        <p:spPr bwMode="auto">
          <a:xfrm>
            <a:off x="1475656" y="1268760"/>
            <a:ext cx="535070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2414741" cy="402291"/>
          </a:xfrm>
        </p:spPr>
        <p:txBody>
          <a:bodyPr/>
          <a:lstStyle/>
          <a:p>
            <a:r>
              <a:rPr lang="de-DE" dirty="0" err="1" smtClean="0"/>
              <a:t>PET@BrauBeviale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60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040313" y="2716213"/>
            <a:ext cx="208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Arial" charset="0"/>
              </a:defRPr>
            </a:lvl1pPr>
            <a:lvl2pPr>
              <a:defRPr sz="2000" b="1">
                <a:solidFill>
                  <a:schemeClr val="bg2"/>
                </a:solidFill>
                <a:latin typeface="Arial" charset="0"/>
              </a:defRPr>
            </a:lvl2pPr>
            <a:lvl3pPr>
              <a:defRPr sz="2000" b="1">
                <a:solidFill>
                  <a:schemeClr val="bg2"/>
                </a:solidFill>
                <a:latin typeface="Arial" charset="0"/>
              </a:defRPr>
            </a:lvl3pPr>
            <a:lvl4pPr>
              <a:defRPr sz="2000" b="1">
                <a:solidFill>
                  <a:schemeClr val="bg2"/>
                </a:solidFill>
                <a:latin typeface="Arial" charset="0"/>
              </a:defRPr>
            </a:lvl4pPr>
            <a:lvl5pPr>
              <a:defRPr sz="2000" b="1">
                <a:solidFill>
                  <a:schemeClr val="bg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/>
            <a:r>
              <a:rPr lang="de-DE" altLang="de-DE">
                <a:solidFill>
                  <a:schemeClr val="bg1"/>
                </a:solidFill>
              </a:rPr>
              <a:t>Zwischenfolie für</a:t>
            </a: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4278313" y="3524250"/>
            <a:ext cx="2043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bg2"/>
                </a:solidFill>
                <a:latin typeface="Arial" charset="0"/>
              </a:defRPr>
            </a:lvl1pPr>
            <a:lvl2pPr>
              <a:defRPr sz="2000" b="1">
                <a:solidFill>
                  <a:schemeClr val="bg2"/>
                </a:solidFill>
                <a:latin typeface="Arial" charset="0"/>
              </a:defRPr>
            </a:lvl2pPr>
            <a:lvl3pPr>
              <a:defRPr sz="2000" b="1">
                <a:solidFill>
                  <a:schemeClr val="bg2"/>
                </a:solidFill>
                <a:latin typeface="Arial" charset="0"/>
              </a:defRPr>
            </a:lvl3pPr>
            <a:lvl4pPr>
              <a:defRPr sz="2000" b="1">
                <a:solidFill>
                  <a:schemeClr val="bg2"/>
                </a:solidFill>
                <a:latin typeface="Arial" charset="0"/>
              </a:defRPr>
            </a:lvl4pPr>
            <a:lvl5pPr>
              <a:defRPr sz="2000" b="1">
                <a:solidFill>
                  <a:schemeClr val="bg2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ein Unterkapitel</a:t>
            </a:r>
            <a:r>
              <a:rPr lang="de-DE" altLang="de-DE" dirty="0">
                <a:solidFill>
                  <a:schemeClr val="bg1"/>
                </a:solidFill>
                <a:cs typeface="Arial" charset="0"/>
              </a:rPr>
              <a:t>  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2600690" cy="402291"/>
          </a:xfrm>
        </p:spPr>
        <p:txBody>
          <a:bodyPr/>
          <a:lstStyle/>
          <a:p>
            <a:r>
              <a:rPr lang="ru-RU" dirty="0" smtClean="0"/>
              <a:t>Форум</a:t>
            </a:r>
            <a:r>
              <a:rPr lang="de-DE" dirty="0" smtClean="0"/>
              <a:t> </a:t>
            </a:r>
            <a:r>
              <a:rPr lang="de-DE" dirty="0" err="1" smtClean="0"/>
              <a:t>BrauBeviale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787" y="1225550"/>
            <a:ext cx="345150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33" y="3933056"/>
            <a:ext cx="6177955" cy="23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4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8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2688854" cy="402291"/>
          </a:xfrm>
        </p:spPr>
        <p:txBody>
          <a:bodyPr/>
          <a:lstStyle/>
          <a:p>
            <a:r>
              <a:rPr lang="ru-RU" dirty="0" smtClean="0"/>
              <a:t>Добро пожаловать!</a:t>
            </a:r>
            <a:endParaRPr lang="de-DE" dirty="0"/>
          </a:p>
        </p:txBody>
      </p:sp>
      <p:pic>
        <p:nvPicPr>
          <p:cNvPr id="1026" name="Picture 2" descr="C:\Users\Koegel\Downloads\BRAU_2014_58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9144000" cy="56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6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296408"/>
            <a:ext cx="5599908" cy="710067"/>
          </a:xfrm>
        </p:spPr>
        <p:txBody>
          <a:bodyPr/>
          <a:lstStyle/>
          <a:p>
            <a:r>
              <a:rPr lang="ru-RU" dirty="0" smtClean="0"/>
              <a:t>Нюрнберг</a:t>
            </a:r>
            <a:r>
              <a:rPr lang="de-DE" dirty="0" smtClean="0"/>
              <a:t> </a:t>
            </a:r>
            <a:r>
              <a:rPr lang="de-DE" dirty="0" smtClean="0"/>
              <a:t>– </a:t>
            </a:r>
            <a:r>
              <a:rPr lang="ru-RU" dirty="0" smtClean="0"/>
              <a:t>привлекателен для выставок </a:t>
            </a:r>
            <a:br>
              <a:rPr lang="ru-RU" dirty="0" smtClean="0"/>
            </a:br>
            <a:r>
              <a:rPr lang="ru-RU" dirty="0" smtClean="0"/>
              <a:t>и конгрессов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124744"/>
            <a:ext cx="81391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0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2249632" cy="402291"/>
          </a:xfrm>
        </p:spPr>
        <p:txBody>
          <a:bodyPr/>
          <a:lstStyle/>
          <a:p>
            <a:r>
              <a:rPr lang="ru-RU" dirty="0" err="1" smtClean="0"/>
              <a:t>НюрнбергМессе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8463" y="1412776"/>
            <a:ext cx="8296275" cy="5064224"/>
          </a:xfrm>
        </p:spPr>
        <p:txBody>
          <a:bodyPr/>
          <a:lstStyle/>
          <a:p>
            <a:r>
              <a:rPr lang="ru-RU" dirty="0" smtClean="0"/>
              <a:t>	</a:t>
            </a:r>
            <a:r>
              <a:rPr lang="ru-RU" dirty="0" err="1" smtClean="0"/>
              <a:t>НюрнбергМессе</a:t>
            </a:r>
            <a:r>
              <a:rPr lang="ru-RU" dirty="0" smtClean="0"/>
              <a:t> – один из 15-ти крупнейших выставочных центров мира и входит в Европе в десятку лучших </a:t>
            </a:r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5242258" cy="39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4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2249632" cy="402291"/>
          </a:xfrm>
        </p:spPr>
        <p:txBody>
          <a:bodyPr/>
          <a:lstStyle/>
          <a:p>
            <a:r>
              <a:rPr lang="ru-RU" dirty="0" err="1" smtClean="0"/>
              <a:t>НюрнбергМессе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7"/>
          <a:stretch/>
        </p:blipFill>
        <p:spPr bwMode="auto">
          <a:xfrm>
            <a:off x="467543" y="3836220"/>
            <a:ext cx="5112567" cy="261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4050"/>
          <a:stretch/>
        </p:blipFill>
        <p:spPr bwMode="auto">
          <a:xfrm>
            <a:off x="467544" y="1215484"/>
            <a:ext cx="5112567" cy="262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6372200" y="1628800"/>
            <a:ext cx="2411760" cy="46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10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892175" indent="-166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161131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206851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6pPr>
            <a:lvl7pPr marL="252571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7pPr>
            <a:lvl8pPr marL="298291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8pPr>
            <a:lvl9pPr marL="3440113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de-DE" kern="0" dirty="0" smtClean="0"/>
          </a:p>
          <a:p>
            <a:r>
              <a:rPr lang="ru-RU" kern="0" dirty="0" smtClean="0"/>
              <a:t>	Портфолио выставочного центра </a:t>
            </a:r>
            <a:r>
              <a:rPr lang="ru-RU" kern="0" dirty="0" err="1" smtClean="0"/>
              <a:t>НюрнбергМессе</a:t>
            </a:r>
            <a:r>
              <a:rPr lang="ru-RU" kern="0" dirty="0" smtClean="0"/>
              <a:t> включает в себя около 120 международных специализированных выставок и конгрессов, а также 40 коллективных стендов </a:t>
            </a:r>
            <a:endParaRPr lang="de-DE" kern="0" dirty="0" smtClean="0"/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72640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3076781" cy="402291"/>
          </a:xfrm>
        </p:spPr>
        <p:txBody>
          <a:bodyPr/>
          <a:lstStyle/>
          <a:p>
            <a:r>
              <a:rPr lang="ru-RU" dirty="0" err="1" smtClean="0"/>
              <a:t>НюрнбергМессе</a:t>
            </a:r>
            <a:r>
              <a:rPr lang="de-DE" dirty="0" smtClean="0"/>
              <a:t> </a:t>
            </a:r>
            <a:r>
              <a:rPr lang="ru-RU" dirty="0" smtClean="0"/>
              <a:t>Групп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98463" y="1916832"/>
            <a:ext cx="4821609" cy="373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>
                <a:schemeClr val="bg2">
                  <a:lumMod val="75000"/>
                </a:schemeClr>
              </a:buClr>
            </a:pPr>
            <a:endParaRPr lang="de-DE" dirty="0" smtClean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Участники</a:t>
            </a:r>
            <a:r>
              <a:rPr lang="de-DE" dirty="0" smtClean="0"/>
              <a:t>: 30.000</a:t>
            </a:r>
            <a:r>
              <a:rPr lang="ru-RU" dirty="0" smtClean="0"/>
              <a:t> специалистов</a:t>
            </a:r>
            <a:r>
              <a:rPr lang="de-DE" dirty="0" smtClean="0"/>
              <a:t> </a:t>
            </a:r>
            <a:endParaRPr lang="ru-RU" dirty="0" smtClean="0"/>
          </a:p>
          <a:p>
            <a:pPr marL="0" indent="0">
              <a:buClr>
                <a:schemeClr val="bg2">
                  <a:lumMod val="75000"/>
                </a:schemeClr>
              </a:buClr>
            </a:pPr>
            <a:r>
              <a:rPr lang="ru-RU" dirty="0" smtClean="0"/>
              <a:t>     </a:t>
            </a:r>
            <a:r>
              <a:rPr lang="de-DE" dirty="0" smtClean="0"/>
              <a:t>(41</a:t>
            </a:r>
            <a:r>
              <a:rPr lang="de-DE" dirty="0"/>
              <a:t> </a:t>
            </a:r>
            <a:r>
              <a:rPr lang="de-DE" dirty="0" smtClean="0"/>
              <a:t>%</a:t>
            </a:r>
            <a:r>
              <a:rPr lang="ru-RU" dirty="0" smtClean="0"/>
              <a:t> - международные компании</a:t>
            </a:r>
            <a:r>
              <a:rPr lang="de-DE" dirty="0" smtClean="0"/>
              <a:t>)</a:t>
            </a:r>
            <a:endParaRPr lang="de-DE" dirty="0" smtClean="0"/>
          </a:p>
          <a:p>
            <a:pPr marL="0" indent="0">
              <a:buClr>
                <a:schemeClr val="bg2">
                  <a:lumMod val="75000"/>
                </a:schemeClr>
              </a:buClr>
            </a:pPr>
            <a:r>
              <a:rPr lang="de-DE" dirty="0" smtClean="0"/>
              <a:t> 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Посетители</a:t>
            </a:r>
            <a:r>
              <a:rPr lang="de-DE" dirty="0" smtClean="0"/>
              <a:t>:  </a:t>
            </a:r>
            <a:r>
              <a:rPr lang="de-DE" dirty="0" smtClean="0"/>
              <a:t>1,4 </a:t>
            </a:r>
            <a:r>
              <a:rPr lang="ru-RU" dirty="0" smtClean="0"/>
              <a:t>миллиона специалистов</a:t>
            </a:r>
            <a:r>
              <a:rPr lang="de-DE" dirty="0" smtClean="0"/>
              <a:t> (22</a:t>
            </a:r>
            <a:r>
              <a:rPr lang="de-DE" dirty="0"/>
              <a:t> </a:t>
            </a:r>
            <a:r>
              <a:rPr lang="de-DE" dirty="0" smtClean="0"/>
              <a:t>%</a:t>
            </a:r>
            <a:r>
              <a:rPr lang="ru-RU" dirty="0" smtClean="0"/>
              <a:t> - международных посетителей</a:t>
            </a:r>
            <a:r>
              <a:rPr lang="de-DE" dirty="0" smtClean="0"/>
              <a:t>) </a:t>
            </a:r>
            <a:endParaRPr lang="de-DE" dirty="0" smtClean="0"/>
          </a:p>
          <a:p>
            <a:pPr marL="0" indent="0">
              <a:buClr>
                <a:schemeClr val="bg2">
                  <a:lumMod val="75000"/>
                </a:schemeClr>
              </a:buClr>
            </a:pPr>
            <a:endParaRPr lang="de-DE" dirty="0" smtClean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Дочерние компании</a:t>
            </a:r>
            <a:r>
              <a:rPr lang="de-DE" dirty="0" smtClean="0"/>
              <a:t> </a:t>
            </a:r>
            <a:r>
              <a:rPr lang="ru-RU" dirty="0" smtClean="0"/>
              <a:t>в Китае</a:t>
            </a:r>
            <a:r>
              <a:rPr lang="de-DE" dirty="0" smtClean="0"/>
              <a:t>, </a:t>
            </a:r>
            <a:r>
              <a:rPr lang="ru-RU" dirty="0" smtClean="0"/>
              <a:t>Северной Америке</a:t>
            </a:r>
            <a:r>
              <a:rPr lang="de-DE" dirty="0" smtClean="0"/>
              <a:t>, </a:t>
            </a:r>
            <a:r>
              <a:rPr lang="ru-RU" dirty="0" smtClean="0"/>
              <a:t>Бразилии</a:t>
            </a:r>
            <a:r>
              <a:rPr lang="de-DE" dirty="0" smtClean="0"/>
              <a:t>, </a:t>
            </a:r>
            <a:r>
              <a:rPr lang="ru-RU" dirty="0" smtClean="0"/>
              <a:t>Италии и Индии</a:t>
            </a:r>
            <a:endParaRPr lang="de-DE" dirty="0" smtClean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Глобальная сеть 50 представительств, более  100 стран мира</a:t>
            </a:r>
            <a:endParaRPr lang="de-DE" dirty="0"/>
          </a:p>
          <a:p>
            <a:r>
              <a:rPr lang="de-DE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49885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43410"/>
            <a:ext cx="3498850" cy="186185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5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6" name="Picture 14" descr="337_131060_PPT_Brau14_Zwischenfo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241425"/>
            <a:ext cx="81375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604184"/>
            <a:ext cx="6088824" cy="402291"/>
          </a:xfrm>
        </p:spPr>
        <p:txBody>
          <a:bodyPr/>
          <a:lstStyle/>
          <a:p>
            <a:r>
              <a:rPr lang="ru-RU" dirty="0" smtClean="0"/>
              <a:t>Сырье</a:t>
            </a:r>
            <a:r>
              <a:rPr lang="de-DE" dirty="0" smtClean="0"/>
              <a:t> </a:t>
            </a:r>
            <a:r>
              <a:rPr lang="de-DE" dirty="0" smtClean="0"/>
              <a:t>– </a:t>
            </a:r>
            <a:r>
              <a:rPr lang="ru-RU" dirty="0" smtClean="0"/>
              <a:t>Технологии</a:t>
            </a:r>
            <a:r>
              <a:rPr lang="de-DE" dirty="0" smtClean="0"/>
              <a:t> </a:t>
            </a:r>
            <a:r>
              <a:rPr lang="de-DE" dirty="0" smtClean="0"/>
              <a:t>– </a:t>
            </a:r>
            <a:r>
              <a:rPr lang="ru-RU" dirty="0" smtClean="0"/>
              <a:t>Логистика</a:t>
            </a:r>
            <a:r>
              <a:rPr lang="de-DE" dirty="0" smtClean="0"/>
              <a:t> </a:t>
            </a:r>
            <a:r>
              <a:rPr lang="de-DE" dirty="0" smtClean="0"/>
              <a:t>– </a:t>
            </a:r>
            <a:r>
              <a:rPr lang="ru-RU" dirty="0" smtClean="0"/>
              <a:t>Маркетинг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124" name="Picture 4" descr="C:\Users\Koegel\Downloads\Download\BRAU_2014_5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9283"/>
            <a:ext cx="35607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5" y="3717032"/>
            <a:ext cx="356711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35607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4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113" y="296408"/>
            <a:ext cx="5239233" cy="710067"/>
          </a:xfrm>
        </p:spPr>
        <p:txBody>
          <a:bodyPr/>
          <a:lstStyle/>
          <a:p>
            <a:r>
              <a:rPr lang="ru-RU" dirty="0" smtClean="0"/>
              <a:t>Креативная пивная культура встречает</a:t>
            </a:r>
            <a:br>
              <a:rPr lang="ru-RU" dirty="0" smtClean="0"/>
            </a:br>
            <a:r>
              <a:rPr lang="ru-RU" dirty="0" smtClean="0"/>
              <a:t>Премиум</a:t>
            </a:r>
            <a:r>
              <a:rPr lang="de-DE" dirty="0" smtClean="0"/>
              <a:t> </a:t>
            </a:r>
            <a:r>
              <a:rPr lang="ru-RU" dirty="0" smtClean="0"/>
              <a:t>крепкие спиртные напитки</a:t>
            </a:r>
            <a:endParaRPr lang="de-DE" dirty="0"/>
          </a:p>
        </p:txBody>
      </p:sp>
      <p:pic>
        <p:nvPicPr>
          <p:cNvPr id="9219" name="Picture 3" descr="C:\Users\Koegel\Downloads\Download(1)\BRAU_2014_6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7" y="1196752"/>
            <a:ext cx="356513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Koegel\Downloads\Download(1)\BRAU_2014_6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400" y="3892544"/>
            <a:ext cx="3564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oegel\Downloads\Download(1)\BRAU_2014_6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73" y="1196752"/>
            <a:ext cx="3563727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Koegel\Downloads\Download(1)\BRAU_2014_6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92544"/>
            <a:ext cx="3564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uBeviale_neutral_deu">
  <a:themeElements>
    <a:clrScheme name="1_Standarddesign 1">
      <a:dk1>
        <a:srgbClr val="000000"/>
      </a:dk1>
      <a:lt1>
        <a:srgbClr val="FFFFFF"/>
      </a:lt1>
      <a:dk2>
        <a:srgbClr val="FDC700"/>
      </a:dk2>
      <a:lt2>
        <a:srgbClr val="809417"/>
      </a:lt2>
      <a:accent1>
        <a:srgbClr val="E64415"/>
      </a:accent1>
      <a:accent2>
        <a:srgbClr val="006AB3"/>
      </a:accent2>
      <a:accent3>
        <a:srgbClr val="FFFFFF"/>
      </a:accent3>
      <a:accent4>
        <a:srgbClr val="000000"/>
      </a:accent4>
      <a:accent5>
        <a:srgbClr val="F0B0AA"/>
      </a:accent5>
      <a:accent6>
        <a:srgbClr val="005FA2"/>
      </a:accent6>
      <a:hlink>
        <a:srgbClr val="C9D200"/>
      </a:hlink>
      <a:folHlink>
        <a:srgbClr val="4B583E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FDC700"/>
        </a:dk2>
        <a:lt2>
          <a:srgbClr val="809417"/>
        </a:lt2>
        <a:accent1>
          <a:srgbClr val="E64415"/>
        </a:accent1>
        <a:accent2>
          <a:srgbClr val="006AB3"/>
        </a:accent2>
        <a:accent3>
          <a:srgbClr val="FFFFFF"/>
        </a:accent3>
        <a:accent4>
          <a:srgbClr val="000000"/>
        </a:accent4>
        <a:accent5>
          <a:srgbClr val="F0B0AA"/>
        </a:accent5>
        <a:accent6>
          <a:srgbClr val="005FA2"/>
        </a:accent6>
        <a:hlink>
          <a:srgbClr val="C9D200"/>
        </a:hlink>
        <a:folHlink>
          <a:srgbClr val="4B58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rauBeviale_2015_eng">
  <a:themeElements>
    <a:clrScheme name="1_Standarddesign 1">
      <a:dk1>
        <a:srgbClr val="000000"/>
      </a:dk1>
      <a:lt1>
        <a:srgbClr val="FFFFFF"/>
      </a:lt1>
      <a:dk2>
        <a:srgbClr val="FDC700"/>
      </a:dk2>
      <a:lt2>
        <a:srgbClr val="809417"/>
      </a:lt2>
      <a:accent1>
        <a:srgbClr val="E64415"/>
      </a:accent1>
      <a:accent2>
        <a:srgbClr val="006AB3"/>
      </a:accent2>
      <a:accent3>
        <a:srgbClr val="FFFFFF"/>
      </a:accent3>
      <a:accent4>
        <a:srgbClr val="000000"/>
      </a:accent4>
      <a:accent5>
        <a:srgbClr val="F0B0AA"/>
      </a:accent5>
      <a:accent6>
        <a:srgbClr val="005FA2"/>
      </a:accent6>
      <a:hlink>
        <a:srgbClr val="C9D200"/>
      </a:hlink>
      <a:folHlink>
        <a:srgbClr val="4B583E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FDC700"/>
        </a:dk2>
        <a:lt2>
          <a:srgbClr val="809417"/>
        </a:lt2>
        <a:accent1>
          <a:srgbClr val="E64415"/>
        </a:accent1>
        <a:accent2>
          <a:srgbClr val="006AB3"/>
        </a:accent2>
        <a:accent3>
          <a:srgbClr val="FFFFFF"/>
        </a:accent3>
        <a:accent4>
          <a:srgbClr val="000000"/>
        </a:accent4>
        <a:accent5>
          <a:srgbClr val="F0B0AA"/>
        </a:accent5>
        <a:accent6>
          <a:srgbClr val="005FA2"/>
        </a:accent6>
        <a:hlink>
          <a:srgbClr val="C9D200"/>
        </a:hlink>
        <a:folHlink>
          <a:srgbClr val="4B58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BrauBeviale_neutral_deu</Template>
  <TotalTime>56</TotalTime>
  <Words>46</Words>
  <Application>Microsoft Office PowerPoint</Application>
  <PresentationFormat>Экран (4:3)</PresentationFormat>
  <Paragraphs>31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Wingdings</vt:lpstr>
      <vt:lpstr>BrauBeviale_neutral_deu</vt:lpstr>
      <vt:lpstr>BrauBeviale_2015_eng</vt:lpstr>
      <vt:lpstr>Презентация PowerPoint</vt:lpstr>
      <vt:lpstr>Добро пожаловать!</vt:lpstr>
      <vt:lpstr>Нюрнберг – привлекателен для выставок  и конгрессов</vt:lpstr>
      <vt:lpstr>НюрнбергМессе</vt:lpstr>
      <vt:lpstr>НюрнбергМессе</vt:lpstr>
      <vt:lpstr>НюрнбергМессе Групп</vt:lpstr>
      <vt:lpstr>Презентация PowerPoint</vt:lpstr>
      <vt:lpstr>Сырье – Технологии – Логистика – Маркетинг </vt:lpstr>
      <vt:lpstr>Креативная пивная культура встречает Премиум крепкие спиртные напитки</vt:lpstr>
      <vt:lpstr>PET@BrauBeviale</vt:lpstr>
      <vt:lpstr>Форум BrauBeviale</vt:lpstr>
      <vt:lpstr>Презентация PowerPoint</vt:lpstr>
    </vt:vector>
  </TitlesOfParts>
  <Company>NürnbergMesse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Kögel, Simon</dc:creator>
  <cp:lastModifiedBy>Yuliya</cp:lastModifiedBy>
  <cp:revision>21</cp:revision>
  <cp:lastPrinted>2015-06-08T13:06:49Z</cp:lastPrinted>
  <dcterms:created xsi:type="dcterms:W3CDTF">2015-05-26T12:35:31Z</dcterms:created>
  <dcterms:modified xsi:type="dcterms:W3CDTF">2015-06-08T13:13:52Z</dcterms:modified>
</cp:coreProperties>
</file>